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0"/>
  </p:notesMasterIdLst>
  <p:sldIdLst>
    <p:sldId id="256" r:id="rId2"/>
    <p:sldId id="263" r:id="rId3"/>
    <p:sldId id="257" r:id="rId4"/>
    <p:sldId id="262" r:id="rId5"/>
    <p:sldId id="258" r:id="rId6"/>
    <p:sldId id="259" r:id="rId7"/>
    <p:sldId id="260"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7" autoAdjust="0"/>
    <p:restoredTop sz="94660"/>
  </p:normalViewPr>
  <p:slideViewPr>
    <p:cSldViewPr snapToGrid="0">
      <p:cViewPr varScale="1">
        <p:scale>
          <a:sx n="77" d="100"/>
          <a:sy n="77" d="100"/>
        </p:scale>
        <p:origin x="26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2837A6-88CA-43FF-8864-7D9773B7C529}" type="datetimeFigureOut">
              <a:rPr lang="en-US" smtClean="0"/>
              <a:t>10/25/2021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E5C65-9154-4143-A0DD-35A98DB6FFA8}" type="slidenum">
              <a:rPr lang="en-US" smtClean="0"/>
              <a:t>‹#›</a:t>
            </a:fld>
            <a:endParaRPr lang="en-US"/>
          </a:p>
        </p:txBody>
      </p:sp>
    </p:spTree>
    <p:extLst>
      <p:ext uri="{BB962C8B-B14F-4D97-AF65-F5344CB8AC3E}">
        <p14:creationId xmlns:p14="http://schemas.microsoft.com/office/powerpoint/2010/main" val="1169819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department seeks to</a:t>
            </a:r>
            <a:r>
              <a:rPr lang="en-US" baseline="0" dirty="0" smtClean="0"/>
              <a:t> improve productivity through better service delivery. This aligns to the various short-term objectives of the proposal. </a:t>
            </a:r>
            <a:r>
              <a:rPr lang="en-US" sz="1200" kern="1200" dirty="0" smtClean="0">
                <a:solidFill>
                  <a:schemeClr val="tx1"/>
                </a:solidFill>
                <a:effectLst/>
                <a:latin typeface="+mn-lt"/>
                <a:ea typeface="+mn-ea"/>
                <a:cs typeface="+mn-cs"/>
              </a:rPr>
              <a:t>The short-term goals are related to improving the accountability of the police officers and reducing misconduct within the department. They are intended to communicate the actions of the department to the public as a way of increasing accountability and responsibility. The proposal also seeks to improve morale in the job by providing officers with breaks and shifts to reduce the causes of burnout in the job. Disciplinary actions will ensure responsibility and accountability from every police officer working in the department for any actions which may promote controversies from the department. </a:t>
            </a:r>
          </a:p>
          <a:p>
            <a:endParaRPr lang="en-US" dirty="0"/>
          </a:p>
        </p:txBody>
      </p:sp>
      <p:sp>
        <p:nvSpPr>
          <p:cNvPr id="4" name="Slide Number Placeholder 3"/>
          <p:cNvSpPr>
            <a:spLocks noGrp="1"/>
          </p:cNvSpPr>
          <p:nvPr>
            <p:ph type="sldNum" sz="quarter" idx="10"/>
          </p:nvPr>
        </p:nvSpPr>
        <p:spPr/>
        <p:txBody>
          <a:bodyPr/>
          <a:lstStyle/>
          <a:p>
            <a:fld id="{3E4E5C65-9154-4143-A0DD-35A98DB6FFA8}" type="slidenum">
              <a:rPr lang="en-US" smtClean="0"/>
              <a:t>1</a:t>
            </a:fld>
            <a:endParaRPr lang="en-US"/>
          </a:p>
        </p:txBody>
      </p:sp>
    </p:spTree>
    <p:extLst>
      <p:ext uri="{BB962C8B-B14F-4D97-AF65-F5344CB8AC3E}">
        <p14:creationId xmlns:p14="http://schemas.microsoft.com/office/powerpoint/2010/main" val="3835841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department seeks to</a:t>
            </a:r>
            <a:r>
              <a:rPr lang="en-US" baseline="0" dirty="0" smtClean="0"/>
              <a:t> improve productivity through better service delivery. This aligns to the various short-term objectives of the proposal. </a:t>
            </a:r>
            <a:r>
              <a:rPr lang="en-US" sz="1200" kern="1200" dirty="0" smtClean="0">
                <a:solidFill>
                  <a:schemeClr val="tx1"/>
                </a:solidFill>
                <a:effectLst/>
                <a:latin typeface="+mn-lt"/>
                <a:ea typeface="+mn-ea"/>
                <a:cs typeface="+mn-cs"/>
              </a:rPr>
              <a:t>The short-term goals are related to improving the accountability of the police officers and reducing misconduct within the department. They are intended to communicate the actions of the department to the public as a way of increasing accountability and responsibility. The proposal also seeks to improve morale in the job by providing officers with breaks and shifts to reduce the causes of burnout in the job. Disciplinary actions will ensure responsibility and accountability from every police officer working in the department for any actions which may promote controversies from the department. </a:t>
            </a:r>
          </a:p>
          <a:p>
            <a:endParaRPr lang="en-US" dirty="0"/>
          </a:p>
        </p:txBody>
      </p:sp>
      <p:sp>
        <p:nvSpPr>
          <p:cNvPr id="4" name="Slide Number Placeholder 3"/>
          <p:cNvSpPr>
            <a:spLocks noGrp="1"/>
          </p:cNvSpPr>
          <p:nvPr>
            <p:ph type="sldNum" sz="quarter" idx="10"/>
          </p:nvPr>
        </p:nvSpPr>
        <p:spPr/>
        <p:txBody>
          <a:bodyPr/>
          <a:lstStyle/>
          <a:p>
            <a:fld id="{3E4E5C65-9154-4143-A0DD-35A98DB6FFA8}" type="slidenum">
              <a:rPr lang="en-US" smtClean="0"/>
              <a:t>2</a:t>
            </a:fld>
            <a:endParaRPr lang="en-US"/>
          </a:p>
        </p:txBody>
      </p:sp>
    </p:spTree>
    <p:extLst>
      <p:ext uri="{BB962C8B-B14F-4D97-AF65-F5344CB8AC3E}">
        <p14:creationId xmlns:p14="http://schemas.microsoft.com/office/powerpoint/2010/main" val="352730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proposal seeks to achieve better relationships with the community and improve community involvement in policing. Community involvement will be a great way of ensuring that the police can work effectively in the neighborhood without any negative response from the public. The actions taken will also increase transparency in the department by making the actions of the department understandable to the public. The proposal also seeks to achieve transparent policing in the department. It will include the long-term methods of communicating all the actions of the department to the community as part of reducing civil unrest due to poor treatment of the members of the public. </a:t>
            </a:r>
          </a:p>
          <a:p>
            <a:endParaRPr lang="en-US" dirty="0"/>
          </a:p>
        </p:txBody>
      </p:sp>
      <p:sp>
        <p:nvSpPr>
          <p:cNvPr id="4" name="Slide Number Placeholder 3"/>
          <p:cNvSpPr>
            <a:spLocks noGrp="1"/>
          </p:cNvSpPr>
          <p:nvPr>
            <p:ph type="sldNum" sz="quarter" idx="10"/>
          </p:nvPr>
        </p:nvSpPr>
        <p:spPr/>
        <p:txBody>
          <a:bodyPr/>
          <a:lstStyle/>
          <a:p>
            <a:fld id="{3E4E5C65-9154-4143-A0DD-35A98DB6FFA8}" type="slidenum">
              <a:rPr lang="en-US" smtClean="0"/>
              <a:t>3</a:t>
            </a:fld>
            <a:endParaRPr lang="en-US"/>
          </a:p>
        </p:txBody>
      </p:sp>
    </p:spTree>
    <p:extLst>
      <p:ext uri="{BB962C8B-B14F-4D97-AF65-F5344CB8AC3E}">
        <p14:creationId xmlns:p14="http://schemas.microsoft.com/office/powerpoint/2010/main" val="2509388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of the main steps aimed at increasing the morale of the officers in the police department includes actions of reducing negative public response. The civil unrest which has been due to the interactions between the officers and residents of the black community in Chicago has made it difficult for officers to work efficiently in the communities. The actions taken to improve the problem of low police morale should be aimed at alleviating the differences between the department and the members of the public to provide a better environment for the police officers. </a:t>
            </a:r>
          </a:p>
          <a:p>
            <a:r>
              <a:rPr lang="en-US" sz="1200" kern="1200" dirty="0" smtClean="0">
                <a:solidFill>
                  <a:schemeClr val="tx1"/>
                </a:solidFill>
                <a:effectLst/>
                <a:latin typeface="+mn-lt"/>
                <a:ea typeface="+mn-ea"/>
                <a:cs typeface="+mn-cs"/>
              </a:rPr>
              <a:t>The department needs to establish a citizen advisory board that will allow the department to work closely with the members of the public. The board will be essential in ensuring that the members of the public understand the actions of the department and also ensuring that the public is also willing to work with the department in promoting public safety. </a:t>
            </a:r>
          </a:p>
          <a:p>
            <a:r>
              <a:rPr lang="en-US" sz="1200" kern="1200" dirty="0" smtClean="0">
                <a:solidFill>
                  <a:schemeClr val="tx1"/>
                </a:solidFill>
                <a:effectLst/>
                <a:latin typeface="+mn-lt"/>
                <a:ea typeface="+mn-ea"/>
                <a:cs typeface="+mn-cs"/>
              </a:rPr>
              <a:t>Actions aimed at increasing the accountability of each police officer in the department are also required. The department can become more productive if officers are held accountable for their actions without subjecting others to the negative implications of the misconduct. Proper records relating to police misconduct should be maintained when there is an issue of misconduct within the department. better transparency within the department can also be achieved through sharing of footage from the body cameras showing evidence of police behavior. Any actions taken by the department against any officers at the heart of the misconduct cases should be shared with the public to show the efforts of the department towards promoting accountability. A transparency portal can be established for sharing and facilitating dialogues with all the involved parties on factors that always bring controversy like the use of police force. </a:t>
            </a:r>
          </a:p>
          <a:p>
            <a:r>
              <a:rPr lang="en-US" sz="1200" kern="1200" dirty="0" smtClean="0">
                <a:solidFill>
                  <a:schemeClr val="tx1"/>
                </a:solidFill>
                <a:effectLst/>
                <a:latin typeface="+mn-lt"/>
                <a:ea typeface="+mn-ea"/>
                <a:cs typeface="+mn-cs"/>
              </a:rPr>
              <a:t>The service to the community also requires improvement of the well-being of the officers. The officers need to do well for them to serve the community better. The department should organize teams that allow the officers to work in shifts. Shifts will be helping reduce the long working hours which contribute to burnout among the police officers. The department needs to ensure that the officers can take breaks as a way of promoting their mental wellbeing for the job. The physical and mental well-being of the officers is all significant factors in determining how well the officers work with the members of the community. </a:t>
            </a:r>
          </a:p>
          <a:p>
            <a:r>
              <a:rPr lang="en-US" sz="1200" b="1"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E4E5C65-9154-4143-A0DD-35A98DB6FFA8}" type="slidenum">
              <a:rPr lang="en-US" smtClean="0"/>
              <a:t>4</a:t>
            </a:fld>
            <a:endParaRPr lang="en-US"/>
          </a:p>
        </p:txBody>
      </p:sp>
    </p:spTree>
    <p:extLst>
      <p:ext uri="{BB962C8B-B14F-4D97-AF65-F5344CB8AC3E}">
        <p14:creationId xmlns:p14="http://schemas.microsoft.com/office/powerpoint/2010/main" val="2728265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human resource is among the major resources required to improve morale and performance in the police department.  The department will need to improve the number of officers available to afford the breaks and shifts required in reducing officer burnout. The department will also need to establish a portal for sharing police information to the public about the various actions taken by the department against police misconduct. The portal is also essential for sharing footage on police behavior. </a:t>
            </a:r>
          </a:p>
          <a:p>
            <a:r>
              <a:rPr lang="en-US" sz="1200" kern="1200" dirty="0" smtClean="0">
                <a:solidFill>
                  <a:schemeClr val="tx1"/>
                </a:solidFill>
                <a:effectLst/>
                <a:latin typeface="+mn-lt"/>
                <a:ea typeface="+mn-ea"/>
                <a:cs typeface="+mn-cs"/>
              </a:rPr>
              <a:t>The proposal also requires input from the members of the public. It needs to establish an advisory board that represents the needs of the citizens. Proper communication channels between the police and the leaders of the communities served by the department are required to always keep the community informed about the actions taken within the department. </a:t>
            </a:r>
          </a:p>
          <a:p>
            <a:endParaRPr lang="en-US" dirty="0"/>
          </a:p>
        </p:txBody>
      </p:sp>
      <p:sp>
        <p:nvSpPr>
          <p:cNvPr id="4" name="Slide Number Placeholder 3"/>
          <p:cNvSpPr>
            <a:spLocks noGrp="1"/>
          </p:cNvSpPr>
          <p:nvPr>
            <p:ph type="sldNum" sz="quarter" idx="10"/>
          </p:nvPr>
        </p:nvSpPr>
        <p:spPr/>
        <p:txBody>
          <a:bodyPr/>
          <a:lstStyle/>
          <a:p>
            <a:fld id="{3E4E5C65-9154-4143-A0DD-35A98DB6FFA8}" type="slidenum">
              <a:rPr lang="en-US" smtClean="0"/>
              <a:t>5</a:t>
            </a:fld>
            <a:endParaRPr lang="en-US"/>
          </a:p>
        </p:txBody>
      </p:sp>
    </p:spTree>
    <p:extLst>
      <p:ext uri="{BB962C8B-B14F-4D97-AF65-F5344CB8AC3E}">
        <p14:creationId xmlns:p14="http://schemas.microsoft.com/office/powerpoint/2010/main" val="4214039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There are various ways through which the department can communicate with the community and various stakeholders. These include the use of an official email in reaching the leaders as well as receiving complains from the members of the public. the social media pages </a:t>
            </a:r>
            <a:r>
              <a:rPr lang="en-US" sz="1200" kern="1200" baseline="0" dirty="0" smtClean="0">
                <a:solidFill>
                  <a:schemeClr val="tx1"/>
                </a:solidFill>
                <a:effectLst/>
                <a:latin typeface="+mn-lt"/>
                <a:ea typeface="+mn-ea"/>
                <a:cs typeface="+mn-cs"/>
              </a:rPr>
              <a:t> belonging to the department can also be used in communicating changes and department actions to the public. awareness campaigns can also be created to interact with the communities and communicating the efforts of the department in working in conjunction with the community to improve service delivery. </a:t>
            </a:r>
            <a:endParaRPr lang="en-US" dirty="0"/>
          </a:p>
        </p:txBody>
      </p:sp>
      <p:sp>
        <p:nvSpPr>
          <p:cNvPr id="4" name="Slide Number Placeholder 3"/>
          <p:cNvSpPr>
            <a:spLocks noGrp="1"/>
          </p:cNvSpPr>
          <p:nvPr>
            <p:ph type="sldNum" sz="quarter" idx="10"/>
          </p:nvPr>
        </p:nvSpPr>
        <p:spPr/>
        <p:txBody>
          <a:bodyPr/>
          <a:lstStyle/>
          <a:p>
            <a:fld id="{3E4E5C65-9154-4143-A0DD-35A98DB6FFA8}" type="slidenum">
              <a:rPr lang="en-US" smtClean="0"/>
              <a:t>6</a:t>
            </a:fld>
            <a:endParaRPr lang="en-US"/>
          </a:p>
        </p:txBody>
      </p:sp>
    </p:spTree>
    <p:extLst>
      <p:ext uri="{BB962C8B-B14F-4D97-AF65-F5344CB8AC3E}">
        <p14:creationId xmlns:p14="http://schemas.microsoft.com/office/powerpoint/2010/main" val="33099939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of the major challenges related to the establishment of the proposal is related to the poor relationship between the public and the police department. members of the public may take a long time to accept some of the policing methods applied by the department such as proactive policing. Another major challenge is related to the low motivation of new police officers to join the department. Although more officers are required to afford shifts and breaks to the police officers, many officers may be reluctant in joining the department due to the nature of police assignments. The increase in the number of footage released to the public about police behavior as part of increasing accountability and responsibility may have negative implications to the reputation of the department. The public may have a negative response to videos showing officers mistreating the public. this can increase civil unrest rather than promoting the idea of transparency from the department</a:t>
            </a:r>
            <a:endParaRPr lang="en-US" dirty="0"/>
          </a:p>
        </p:txBody>
      </p:sp>
      <p:sp>
        <p:nvSpPr>
          <p:cNvPr id="4" name="Slide Number Placeholder 3"/>
          <p:cNvSpPr>
            <a:spLocks noGrp="1"/>
          </p:cNvSpPr>
          <p:nvPr>
            <p:ph type="sldNum" sz="quarter" idx="10"/>
          </p:nvPr>
        </p:nvSpPr>
        <p:spPr/>
        <p:txBody>
          <a:bodyPr/>
          <a:lstStyle/>
          <a:p>
            <a:fld id="{3E4E5C65-9154-4143-A0DD-35A98DB6FFA8}" type="slidenum">
              <a:rPr lang="en-US" smtClean="0"/>
              <a:t>7</a:t>
            </a:fld>
            <a:endParaRPr lang="en-US"/>
          </a:p>
        </p:txBody>
      </p:sp>
    </p:spTree>
    <p:extLst>
      <p:ext uri="{BB962C8B-B14F-4D97-AF65-F5344CB8AC3E}">
        <p14:creationId xmlns:p14="http://schemas.microsoft.com/office/powerpoint/2010/main" val="1148255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future of the organization and the surrounding community will be improved by the application of the various steps to promote better productivity. the steps will be crucial in promoting motivation of the police officers was well as transparency within the police department. A higher level of accountability and responsibility within the department can also be achieved  reducing the cases of the police misconduct. The department in the future will also be able to realize productive relationships with the community. This will improve the police department as well as service delivery aimed at reducing crime rates in the community. </a:t>
            </a:r>
            <a:endParaRPr lang="en-US" dirty="0"/>
          </a:p>
        </p:txBody>
      </p:sp>
      <p:sp>
        <p:nvSpPr>
          <p:cNvPr id="4" name="Slide Number Placeholder 3"/>
          <p:cNvSpPr>
            <a:spLocks noGrp="1"/>
          </p:cNvSpPr>
          <p:nvPr>
            <p:ph type="sldNum" sz="quarter" idx="10"/>
          </p:nvPr>
        </p:nvSpPr>
        <p:spPr/>
        <p:txBody>
          <a:bodyPr/>
          <a:lstStyle/>
          <a:p>
            <a:fld id="{3E4E5C65-9154-4143-A0DD-35A98DB6FFA8}" type="slidenum">
              <a:rPr lang="en-US" smtClean="0"/>
              <a:t>8</a:t>
            </a:fld>
            <a:endParaRPr lang="en-US"/>
          </a:p>
        </p:txBody>
      </p:sp>
    </p:spTree>
    <p:extLst>
      <p:ext uri="{BB962C8B-B14F-4D97-AF65-F5344CB8AC3E}">
        <p14:creationId xmlns:p14="http://schemas.microsoft.com/office/powerpoint/2010/main" val="319400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33399377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3310255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3972261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DD861DE-D499-4EE1-A44A-3CCA71CD291C}" type="datetimeFigureOut">
              <a:rPr lang="en-US" smtClean="0"/>
              <a:t>10/25/2021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4134521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DD861DE-D499-4EE1-A44A-3CCA71CD291C}" type="datetimeFigureOut">
              <a:rPr lang="en-US" smtClean="0"/>
              <a:t>10/25/2021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976523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2212037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989392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3250134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DD861DE-D499-4EE1-A44A-3CCA71CD291C}" type="datetimeFigureOut">
              <a:rPr lang="en-US" smtClean="0"/>
              <a:t>10/25/2021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2541700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DD861DE-D499-4EE1-A44A-3CCA71CD291C}" type="datetimeFigureOut">
              <a:rPr lang="en-US" smtClean="0"/>
              <a:t>10/25/2021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1604489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1133106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129779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29895132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10312289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29744543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3008518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DD861DE-D499-4EE1-A44A-3CCA71CD291C}" type="datetimeFigureOut">
              <a:rPr lang="en-US" smtClean="0"/>
              <a:t>10/25/2021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946E2A-441D-4BE4-856D-037171FDBAE5}" type="slidenum">
              <a:rPr lang="en-US" smtClean="0"/>
              <a:t>‹#›</a:t>
            </a:fld>
            <a:endParaRPr lang="en-US"/>
          </a:p>
        </p:txBody>
      </p:sp>
    </p:spTree>
    <p:extLst>
      <p:ext uri="{BB962C8B-B14F-4D97-AF65-F5344CB8AC3E}">
        <p14:creationId xmlns:p14="http://schemas.microsoft.com/office/powerpoint/2010/main" val="25034914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DD861DE-D499-4EE1-A44A-3CCA71CD291C}" type="datetimeFigureOut">
              <a:rPr lang="en-US" smtClean="0"/>
              <a:t>10/25/2021</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F946E2A-441D-4BE4-856D-037171FDBAE5}" type="slidenum">
              <a:rPr lang="en-US" smtClean="0"/>
              <a:t>‹#›</a:t>
            </a:fld>
            <a:endParaRPr lang="en-US"/>
          </a:p>
        </p:txBody>
      </p:sp>
    </p:spTree>
    <p:extLst>
      <p:ext uri="{BB962C8B-B14F-4D97-AF65-F5344CB8AC3E}">
        <p14:creationId xmlns:p14="http://schemas.microsoft.com/office/powerpoint/2010/main" val="3996952042"/>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latin typeface="18thCentury" pitchFamily="2" charset="0"/>
              </a:rPr>
              <a:t>Proposal Plan </a:t>
            </a:r>
            <a:endParaRPr lang="en-US" dirty="0">
              <a:latin typeface="18thCentury" pitchFamily="2" charset="0"/>
            </a:endParaRPr>
          </a:p>
        </p:txBody>
      </p:sp>
      <p:sp>
        <p:nvSpPr>
          <p:cNvPr id="5" name="Content Placeholder 4"/>
          <p:cNvSpPr>
            <a:spLocks noGrp="1"/>
          </p:cNvSpPr>
          <p:nvPr>
            <p:ph idx="1"/>
          </p:nvPr>
        </p:nvSpPr>
        <p:spPr/>
        <p:txBody>
          <a:bodyPr/>
          <a:lstStyle/>
          <a:p>
            <a:pPr marL="0" indent="0" algn="ctr">
              <a:buNone/>
            </a:pPr>
            <a:r>
              <a:rPr lang="en-US" sz="3200" dirty="0" smtClean="0">
                <a:latin typeface="18thCentury" pitchFamily="2" charset="0"/>
              </a:rPr>
              <a:t>Name </a:t>
            </a:r>
          </a:p>
          <a:p>
            <a:pPr marL="0" indent="0" algn="ctr">
              <a:buNone/>
            </a:pPr>
            <a:r>
              <a:rPr lang="en-US" sz="3200" dirty="0" smtClean="0">
                <a:latin typeface="18thCentury" pitchFamily="2" charset="0"/>
              </a:rPr>
              <a:t>Institution </a:t>
            </a:r>
          </a:p>
          <a:p>
            <a:pPr marL="0" indent="0" algn="ctr">
              <a:buNone/>
            </a:pPr>
            <a:r>
              <a:rPr lang="en-US" sz="3200" dirty="0" smtClean="0">
                <a:latin typeface="18thCentury" pitchFamily="2" charset="0"/>
              </a:rPr>
              <a:t>Course </a:t>
            </a:r>
          </a:p>
          <a:p>
            <a:pPr marL="0" indent="0" algn="ctr">
              <a:buNone/>
            </a:pPr>
            <a:r>
              <a:rPr lang="en-US" sz="3200" dirty="0" smtClean="0">
                <a:latin typeface="18thCentury" pitchFamily="2" charset="0"/>
              </a:rPr>
              <a:t>Instructor </a:t>
            </a:r>
          </a:p>
          <a:p>
            <a:pPr marL="0" indent="0" algn="ctr">
              <a:buNone/>
            </a:pPr>
            <a:r>
              <a:rPr lang="en-US" sz="3200" dirty="0" smtClean="0">
                <a:latin typeface="18thCentury" pitchFamily="2" charset="0"/>
              </a:rPr>
              <a:t>Date </a:t>
            </a:r>
            <a:endParaRPr lang="en-US" dirty="0" smtClean="0"/>
          </a:p>
        </p:txBody>
      </p:sp>
    </p:spTree>
    <p:extLst>
      <p:ext uri="{BB962C8B-B14F-4D97-AF65-F5344CB8AC3E}">
        <p14:creationId xmlns:p14="http://schemas.microsoft.com/office/powerpoint/2010/main" val="2614479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latin typeface="18thCentury" pitchFamily="2" charset="0"/>
              </a:rPr>
              <a:t>Organization mission </a:t>
            </a:r>
            <a:endParaRPr lang="en-US" dirty="0">
              <a:latin typeface="18thCentury" pitchFamily="2" charset="0"/>
            </a:endParaRPr>
          </a:p>
        </p:txBody>
      </p:sp>
      <p:sp>
        <p:nvSpPr>
          <p:cNvPr id="5" name="Content Placeholder 4"/>
          <p:cNvSpPr>
            <a:spLocks noGrp="1"/>
          </p:cNvSpPr>
          <p:nvPr>
            <p:ph idx="1"/>
          </p:nvPr>
        </p:nvSpPr>
        <p:spPr/>
        <p:txBody>
          <a:bodyPr/>
          <a:lstStyle/>
          <a:p>
            <a:r>
              <a:rPr lang="en-US" sz="3200" dirty="0" smtClean="0">
                <a:latin typeface="18thCentury" pitchFamily="2" charset="0"/>
              </a:rPr>
              <a:t>To Increase the productivity of the organization through efficient service delivery to the public. </a:t>
            </a:r>
          </a:p>
          <a:p>
            <a:r>
              <a:rPr lang="en-US" sz="3200" dirty="0" smtClean="0">
                <a:latin typeface="18thCentury" pitchFamily="2" charset="0"/>
              </a:rPr>
              <a:t>Short term objectives I include;</a:t>
            </a:r>
          </a:p>
          <a:p>
            <a:pPr lvl="1"/>
            <a:r>
              <a:rPr lang="en-US" sz="2800" dirty="0" smtClean="0">
                <a:latin typeface="18thCentury" pitchFamily="2" charset="0"/>
              </a:rPr>
              <a:t>Improving accountability  and responsibility within the department </a:t>
            </a:r>
          </a:p>
          <a:p>
            <a:pPr lvl="1"/>
            <a:r>
              <a:rPr lang="en-US" sz="2800" dirty="0" smtClean="0">
                <a:latin typeface="18thCentury" pitchFamily="2" charset="0"/>
              </a:rPr>
              <a:t>Improving morale of the  officers</a:t>
            </a:r>
          </a:p>
          <a:p>
            <a:pPr lvl="1"/>
            <a:r>
              <a:rPr lang="en-US" sz="2800" dirty="0" smtClean="0">
                <a:latin typeface="18thCentury" pitchFamily="2" charset="0"/>
              </a:rPr>
              <a:t>Better relationships with the community </a:t>
            </a:r>
          </a:p>
          <a:p>
            <a:pPr lvl="1"/>
            <a:endParaRPr lang="en-US" dirty="0" smtClean="0"/>
          </a:p>
        </p:txBody>
      </p:sp>
    </p:spTree>
    <p:extLst>
      <p:ext uri="{BB962C8B-B14F-4D97-AF65-F5344CB8AC3E}">
        <p14:creationId xmlns:p14="http://schemas.microsoft.com/office/powerpoint/2010/main" val="984325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latin typeface="18thCentury" pitchFamily="2" charset="0"/>
              </a:rPr>
              <a:t>Long-term objectives </a:t>
            </a:r>
            <a:endParaRPr lang="en-US" dirty="0">
              <a:latin typeface="18thCentury" pitchFamily="2" charset="0"/>
            </a:endParaRPr>
          </a:p>
        </p:txBody>
      </p:sp>
      <p:sp>
        <p:nvSpPr>
          <p:cNvPr id="5" name="Content Placeholder 4"/>
          <p:cNvSpPr>
            <a:spLocks noGrp="1"/>
          </p:cNvSpPr>
          <p:nvPr>
            <p:ph idx="1"/>
          </p:nvPr>
        </p:nvSpPr>
        <p:spPr/>
        <p:txBody>
          <a:bodyPr>
            <a:normAutofit/>
          </a:bodyPr>
          <a:lstStyle/>
          <a:p>
            <a:r>
              <a:rPr lang="en-US" sz="4000" dirty="0">
                <a:latin typeface="18thCentury" pitchFamily="2" charset="0"/>
              </a:rPr>
              <a:t>Long-term objectives </a:t>
            </a:r>
          </a:p>
          <a:p>
            <a:pPr lvl="1"/>
            <a:r>
              <a:rPr lang="en-US" sz="3600" dirty="0">
                <a:latin typeface="18thCentury" pitchFamily="2" charset="0"/>
              </a:rPr>
              <a:t>Improve community involvement in active policing</a:t>
            </a:r>
          </a:p>
          <a:p>
            <a:pPr lvl="1"/>
            <a:r>
              <a:rPr lang="en-US" sz="3600" dirty="0">
                <a:latin typeface="18thCentury" pitchFamily="2" charset="0"/>
              </a:rPr>
              <a:t>To improve transparency in public service delivery </a:t>
            </a:r>
            <a:endParaRPr lang="en-US" sz="3600" dirty="0" smtClean="0">
              <a:latin typeface="18thCentury" pitchFamily="2" charset="0"/>
            </a:endParaRPr>
          </a:p>
          <a:p>
            <a:pPr lvl="1"/>
            <a:r>
              <a:rPr lang="en-US" sz="3600" dirty="0" smtClean="0">
                <a:latin typeface="18thCentury" pitchFamily="2" charset="0"/>
              </a:rPr>
              <a:t>To improve public confidence in the actions of the department </a:t>
            </a:r>
            <a:endParaRPr lang="en-US" sz="3600" dirty="0">
              <a:latin typeface="18thCentury" pitchFamily="2" charset="0"/>
            </a:endParaRPr>
          </a:p>
        </p:txBody>
      </p:sp>
    </p:spTree>
    <p:extLst>
      <p:ext uri="{BB962C8B-B14F-4D97-AF65-F5344CB8AC3E}">
        <p14:creationId xmlns:p14="http://schemas.microsoft.com/office/powerpoint/2010/main" val="2646037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latin typeface="18thCentury" pitchFamily="2" charset="0"/>
              </a:rPr>
              <a:t>Steps of the plan </a:t>
            </a:r>
            <a:endParaRPr lang="en-US" dirty="0">
              <a:latin typeface="18thCentury" pitchFamily="2" charset="0"/>
            </a:endParaRPr>
          </a:p>
        </p:txBody>
      </p:sp>
      <p:sp>
        <p:nvSpPr>
          <p:cNvPr id="5" name="Content Placeholder 4"/>
          <p:cNvSpPr>
            <a:spLocks noGrp="1"/>
          </p:cNvSpPr>
          <p:nvPr>
            <p:ph idx="1"/>
          </p:nvPr>
        </p:nvSpPr>
        <p:spPr/>
        <p:txBody>
          <a:bodyPr>
            <a:normAutofit/>
          </a:bodyPr>
          <a:lstStyle/>
          <a:p>
            <a:r>
              <a:rPr lang="en-US" sz="4400" dirty="0" smtClean="0">
                <a:latin typeface="18thCentury" pitchFamily="2" charset="0"/>
              </a:rPr>
              <a:t>A </a:t>
            </a:r>
            <a:r>
              <a:rPr lang="en-US" sz="4400" dirty="0">
                <a:latin typeface="18thCentury" pitchFamily="2" charset="0"/>
              </a:rPr>
              <a:t>citizen advisory board </a:t>
            </a:r>
            <a:endParaRPr lang="en-US" sz="4400" dirty="0" smtClean="0">
              <a:latin typeface="18thCentury" pitchFamily="2" charset="0"/>
            </a:endParaRPr>
          </a:p>
          <a:p>
            <a:r>
              <a:rPr lang="en-US" sz="4400" dirty="0" smtClean="0">
                <a:latin typeface="18thCentury" pitchFamily="2" charset="0"/>
              </a:rPr>
              <a:t>Establishing communication channels with the public </a:t>
            </a:r>
          </a:p>
          <a:p>
            <a:r>
              <a:rPr lang="en-US" sz="4400" dirty="0" smtClean="0">
                <a:latin typeface="18thCentury" pitchFamily="2" charset="0"/>
              </a:rPr>
              <a:t>Disciplinary actions and records </a:t>
            </a:r>
          </a:p>
          <a:p>
            <a:r>
              <a:rPr lang="en-US" sz="4400" dirty="0" smtClean="0">
                <a:latin typeface="18thCentury" pitchFamily="2" charset="0"/>
              </a:rPr>
              <a:t>Provision of shifts and breaks </a:t>
            </a:r>
          </a:p>
          <a:p>
            <a:endParaRPr lang="en-US" sz="4400" dirty="0">
              <a:latin typeface="18thCentury" pitchFamily="2" charset="0"/>
            </a:endParaRPr>
          </a:p>
        </p:txBody>
      </p:sp>
    </p:spTree>
    <p:extLst>
      <p:ext uri="{BB962C8B-B14F-4D97-AF65-F5344CB8AC3E}">
        <p14:creationId xmlns:p14="http://schemas.microsoft.com/office/powerpoint/2010/main" val="3878048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latin typeface="18thCentury" pitchFamily="2" charset="0"/>
              </a:rPr>
              <a:t>Required resources </a:t>
            </a:r>
            <a:endParaRPr lang="en-US" sz="6600" dirty="0">
              <a:latin typeface="18thCentury" pitchFamily="2" charset="0"/>
            </a:endParaRPr>
          </a:p>
        </p:txBody>
      </p:sp>
      <p:sp>
        <p:nvSpPr>
          <p:cNvPr id="3" name="Content Placeholder 2"/>
          <p:cNvSpPr>
            <a:spLocks noGrp="1"/>
          </p:cNvSpPr>
          <p:nvPr>
            <p:ph idx="1"/>
          </p:nvPr>
        </p:nvSpPr>
        <p:spPr/>
        <p:txBody>
          <a:bodyPr>
            <a:normAutofit/>
          </a:bodyPr>
          <a:lstStyle/>
          <a:p>
            <a:r>
              <a:rPr lang="en-US" sz="5400" dirty="0" smtClean="0">
                <a:latin typeface="18thCentury" pitchFamily="2" charset="0"/>
              </a:rPr>
              <a:t>Human resources </a:t>
            </a:r>
          </a:p>
          <a:p>
            <a:r>
              <a:rPr lang="en-US" sz="5400" dirty="0" smtClean="0">
                <a:latin typeface="18thCentury" pitchFamily="2" charset="0"/>
              </a:rPr>
              <a:t>Proper communication channels </a:t>
            </a:r>
          </a:p>
          <a:p>
            <a:r>
              <a:rPr lang="en-US" sz="5400" dirty="0" smtClean="0">
                <a:latin typeface="18thCentury" pitchFamily="2" charset="0"/>
              </a:rPr>
              <a:t>Public resources </a:t>
            </a:r>
            <a:endParaRPr lang="en-US" sz="5400" dirty="0">
              <a:latin typeface="18thCentury" pitchFamily="2" charset="0"/>
            </a:endParaRPr>
          </a:p>
        </p:txBody>
      </p:sp>
    </p:spTree>
    <p:extLst>
      <p:ext uri="{BB962C8B-B14F-4D97-AF65-F5344CB8AC3E}">
        <p14:creationId xmlns:p14="http://schemas.microsoft.com/office/powerpoint/2010/main" val="1777465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latin typeface="18thCentury" pitchFamily="2" charset="0"/>
              </a:rPr>
              <a:t>Channels of communication</a:t>
            </a:r>
            <a:endParaRPr lang="en-US" sz="6600" dirty="0">
              <a:latin typeface="18thCentury" pitchFamily="2" charset="0"/>
            </a:endParaRPr>
          </a:p>
        </p:txBody>
      </p:sp>
      <p:sp>
        <p:nvSpPr>
          <p:cNvPr id="3" name="Content Placeholder 2"/>
          <p:cNvSpPr>
            <a:spLocks noGrp="1"/>
          </p:cNvSpPr>
          <p:nvPr>
            <p:ph idx="1"/>
          </p:nvPr>
        </p:nvSpPr>
        <p:spPr/>
        <p:txBody>
          <a:bodyPr>
            <a:normAutofit/>
          </a:bodyPr>
          <a:lstStyle/>
          <a:p>
            <a:r>
              <a:rPr lang="en-US" sz="5400" dirty="0" smtClean="0">
                <a:latin typeface="18thCentury" pitchFamily="2" charset="0"/>
              </a:rPr>
              <a:t>Email </a:t>
            </a:r>
          </a:p>
          <a:p>
            <a:r>
              <a:rPr lang="en-US" sz="5400" dirty="0" smtClean="0">
                <a:latin typeface="18thCentury" pitchFamily="2" charset="0"/>
              </a:rPr>
              <a:t>Social media and website </a:t>
            </a:r>
          </a:p>
          <a:p>
            <a:r>
              <a:rPr lang="en-US" sz="5400" dirty="0" smtClean="0">
                <a:latin typeface="18thCentury" pitchFamily="2" charset="0"/>
              </a:rPr>
              <a:t>Awareness campaigns</a:t>
            </a:r>
            <a:endParaRPr lang="en-US" sz="5400" dirty="0">
              <a:latin typeface="18thCentury" pitchFamily="2" charset="0"/>
            </a:endParaRPr>
          </a:p>
        </p:txBody>
      </p:sp>
    </p:spTree>
    <p:extLst>
      <p:ext uri="{BB962C8B-B14F-4D97-AF65-F5344CB8AC3E}">
        <p14:creationId xmlns:p14="http://schemas.microsoft.com/office/powerpoint/2010/main" val="2286264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Possible challenges </a:t>
            </a:r>
            <a:endParaRPr lang="en-US" dirty="0"/>
          </a:p>
        </p:txBody>
      </p:sp>
      <p:sp>
        <p:nvSpPr>
          <p:cNvPr id="3" name="Content Placeholder 2"/>
          <p:cNvSpPr>
            <a:spLocks noGrp="1"/>
          </p:cNvSpPr>
          <p:nvPr>
            <p:ph idx="1"/>
          </p:nvPr>
        </p:nvSpPr>
        <p:spPr/>
        <p:txBody>
          <a:bodyPr>
            <a:normAutofit lnSpcReduction="10000"/>
          </a:bodyPr>
          <a:lstStyle/>
          <a:p>
            <a:r>
              <a:rPr lang="en-US" sz="5400" dirty="0" smtClean="0">
                <a:latin typeface="18thCentury" pitchFamily="2" charset="0"/>
              </a:rPr>
              <a:t>Poor community relations </a:t>
            </a:r>
          </a:p>
          <a:p>
            <a:r>
              <a:rPr lang="en-US" sz="5400" dirty="0" smtClean="0">
                <a:latin typeface="18thCentury" pitchFamily="2" charset="0"/>
              </a:rPr>
              <a:t>More time taken to achieve long-term goals </a:t>
            </a:r>
          </a:p>
          <a:p>
            <a:r>
              <a:rPr lang="en-US" sz="5400" dirty="0" smtClean="0">
                <a:latin typeface="18thCentury" pitchFamily="2" charset="0"/>
              </a:rPr>
              <a:t>Negative response to police actions by the public </a:t>
            </a:r>
            <a:endParaRPr lang="en-US" sz="5400" dirty="0">
              <a:latin typeface="18thCentury" pitchFamily="2" charset="0"/>
            </a:endParaRPr>
          </a:p>
        </p:txBody>
      </p:sp>
    </p:spTree>
    <p:extLst>
      <p:ext uri="{BB962C8B-B14F-4D97-AF65-F5344CB8AC3E}">
        <p14:creationId xmlns:p14="http://schemas.microsoft.com/office/powerpoint/2010/main" val="52250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Future of the department</a:t>
            </a:r>
            <a:endParaRPr lang="en-US" dirty="0"/>
          </a:p>
        </p:txBody>
      </p:sp>
      <p:sp>
        <p:nvSpPr>
          <p:cNvPr id="3" name="Content Placeholder 2"/>
          <p:cNvSpPr>
            <a:spLocks noGrp="1"/>
          </p:cNvSpPr>
          <p:nvPr>
            <p:ph idx="1"/>
          </p:nvPr>
        </p:nvSpPr>
        <p:spPr/>
        <p:txBody>
          <a:bodyPr>
            <a:normAutofit fontScale="85000" lnSpcReduction="20000"/>
          </a:bodyPr>
          <a:lstStyle/>
          <a:p>
            <a:r>
              <a:rPr lang="en-US" sz="5400" dirty="0" smtClean="0">
                <a:latin typeface="18thCentury" pitchFamily="2" charset="0"/>
              </a:rPr>
              <a:t>Highly motivated officers </a:t>
            </a:r>
          </a:p>
          <a:p>
            <a:r>
              <a:rPr lang="en-US" sz="5400" dirty="0" smtClean="0">
                <a:latin typeface="18thCentury" pitchFamily="2" charset="0"/>
              </a:rPr>
              <a:t>Transparency within the department</a:t>
            </a:r>
          </a:p>
          <a:p>
            <a:r>
              <a:rPr lang="en-US" sz="5400" dirty="0" smtClean="0">
                <a:latin typeface="18thCentury" pitchFamily="2" charset="0"/>
              </a:rPr>
              <a:t>Accountability and responsibility </a:t>
            </a:r>
          </a:p>
          <a:p>
            <a:r>
              <a:rPr lang="en-US" sz="5400" dirty="0" smtClean="0">
                <a:latin typeface="18thCentury" pitchFamily="2" charset="0"/>
              </a:rPr>
              <a:t>Productive relationships between the department and the public</a:t>
            </a:r>
          </a:p>
          <a:p>
            <a:r>
              <a:rPr lang="en-US" sz="5400" dirty="0" smtClean="0">
                <a:latin typeface="18thCentury" pitchFamily="2" charset="0"/>
              </a:rPr>
              <a:t>Reduced crime rates in the community </a:t>
            </a:r>
          </a:p>
          <a:p>
            <a:endParaRPr lang="en-US" sz="5400" dirty="0" smtClean="0">
              <a:latin typeface="18thCentury" pitchFamily="2" charset="0"/>
            </a:endParaRPr>
          </a:p>
          <a:p>
            <a:endParaRPr lang="en-US" sz="5400" dirty="0">
              <a:latin typeface="18thCentury" pitchFamily="2" charset="0"/>
            </a:endParaRPr>
          </a:p>
        </p:txBody>
      </p:sp>
    </p:spTree>
    <p:extLst>
      <p:ext uri="{BB962C8B-B14F-4D97-AF65-F5344CB8AC3E}">
        <p14:creationId xmlns:p14="http://schemas.microsoft.com/office/powerpoint/2010/main" val="172422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TM02836342[[fn=Ion]]</Template>
  <TotalTime>34</TotalTime>
  <Words>1433</Words>
  <Application>Microsoft Office PowerPoint</Application>
  <PresentationFormat>Widescreen</PresentationFormat>
  <Paragraphs>61</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18thCentury</vt:lpstr>
      <vt:lpstr>Arial</vt:lpstr>
      <vt:lpstr>Calibri</vt:lpstr>
      <vt:lpstr>Century Gothic</vt:lpstr>
      <vt:lpstr>Wingdings 3</vt:lpstr>
      <vt:lpstr>Ion</vt:lpstr>
      <vt:lpstr>Proposal Plan </vt:lpstr>
      <vt:lpstr>Organization mission </vt:lpstr>
      <vt:lpstr>Long-term objectives </vt:lpstr>
      <vt:lpstr>Steps of the plan </vt:lpstr>
      <vt:lpstr>Required resources </vt:lpstr>
      <vt:lpstr>Channels of communication</vt:lpstr>
      <vt:lpstr>Possible challenges </vt:lpstr>
      <vt:lpstr>Future of the department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11</cp:revision>
  <dcterms:created xsi:type="dcterms:W3CDTF">2021-10-25T03:31:30Z</dcterms:created>
  <dcterms:modified xsi:type="dcterms:W3CDTF">2021-10-25T04:05:32Z</dcterms:modified>
</cp:coreProperties>
</file>